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8" r:id="rId5"/>
  </p:sldMasterIdLst>
  <p:notesMasterIdLst>
    <p:notesMasterId r:id="rId30"/>
  </p:notesMasterIdLst>
  <p:sldIdLst>
    <p:sldId id="3309" r:id="rId6"/>
    <p:sldId id="3310" r:id="rId7"/>
    <p:sldId id="3350" r:id="rId8"/>
    <p:sldId id="3351" r:id="rId9"/>
    <p:sldId id="3345" r:id="rId10"/>
    <p:sldId id="3346" r:id="rId11"/>
    <p:sldId id="3311" r:id="rId12"/>
    <p:sldId id="3343" r:id="rId13"/>
    <p:sldId id="3315" r:id="rId14"/>
    <p:sldId id="3339" r:id="rId15"/>
    <p:sldId id="3340" r:id="rId16"/>
    <p:sldId id="3334" r:id="rId17"/>
    <p:sldId id="3337" r:id="rId18"/>
    <p:sldId id="3338" r:id="rId19"/>
    <p:sldId id="3335" r:id="rId20"/>
    <p:sldId id="3313" r:id="rId21"/>
    <p:sldId id="3344" r:id="rId22"/>
    <p:sldId id="3348" r:id="rId23"/>
    <p:sldId id="3347" r:id="rId24"/>
    <p:sldId id="3349" r:id="rId25"/>
    <p:sldId id="3336" r:id="rId26"/>
    <p:sldId id="3341" r:id="rId27"/>
    <p:sldId id="3342" r:id="rId28"/>
    <p:sldId id="3333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>
    <p:extLst>
      <p:ext uri="{19B8F6BF-5375-455C-9EA6-DF929625EA0E}">
        <p15:presenceInfo xmlns:p15="http://schemas.microsoft.com/office/powerpoint/2012/main" userId="张梦雅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8160"/>
    <a:srgbClr val="B87A56"/>
    <a:srgbClr val="D6B29D"/>
    <a:srgbClr val="75321A"/>
    <a:srgbClr val="F6E9DB"/>
    <a:srgbClr val="CA9B80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DC015-5FE9-4596-973C-C8BFFC215AE5}" v="21" dt="2023-05-22T07:56:16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704" autoAdjust="0"/>
  </p:normalViewPr>
  <p:slideViewPr>
    <p:cSldViewPr snapToGrid="0" showGuides="1">
      <p:cViewPr varScale="1">
        <p:scale>
          <a:sx n="80" d="100"/>
          <a:sy n="80" d="100"/>
        </p:scale>
        <p:origin x="68" y="-20"/>
      </p:cViewPr>
      <p:guideLst>
        <p:guide orient="horz" pos="845"/>
        <p:guide pos="3885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media/image1.png>
</file>

<file path=ppt/media/image10.png>
</file>

<file path=ppt/media/image2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00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166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261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6495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571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13453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17078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5595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36707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0184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86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757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76024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1087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606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514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0410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0141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2930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3406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114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623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99590"/>
      </p:ext>
    </p:extLst>
  </p:cSld>
  <p:clrMapOvr>
    <a:masterClrMapping/>
  </p:clrMapOvr>
  <p:transition spd="slow" advTm="3000">
    <p:wip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65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058F3-5501-980C-9EE9-66A8917B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C399E-9DEC-4CE3-6736-3A394526B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78D142-8E7D-9C3D-9212-F3C0BABD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A4A8D9-069E-B650-10FD-34C01464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50818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481B-1E91-E6CE-08C9-428BECDC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664906-3173-0492-DD86-AD6C8F6F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185B4-93B9-0D88-F854-4488C213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1AF95C-62C8-B6FA-297A-54556499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003343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40A06-E3BE-E63A-D7B1-F709568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E736E5-B2ED-7BB0-D9BF-954AA559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D3774-E315-1065-BC8E-24677E0C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D0A97-C570-A0DC-28D1-3CF6CADD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537793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6217-90B8-ACE1-FAE3-CD920CDA5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F55C4-FDBB-EA4A-4F40-381DF21E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2381D2-9A2B-53A4-032C-2E08205C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CAAC9F-A95A-4CFD-C50D-E4EAAF5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00546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0202E-AFAB-1A04-A6E4-EFF1519D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43941F-641A-BEC4-AB83-33C773F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5053B4-7440-EDFC-2E38-966993F5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19C29E-001E-D251-02D4-E84964D8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D86AE8-B1FE-E008-34BD-CA32D946FDA4}"/>
              </a:ext>
            </a:extLst>
          </p:cNvPr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48178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0E0AE-213A-5587-C0C8-8E3D4CE68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ABCC07-3768-04E6-F45D-169F9DBA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53F64-A64E-AE48-5FEE-EABC6FC25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07E9B5-C960-2BE8-FF64-D4FABFEA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21599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3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98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 spd="slow" advTm="3000">
    <p:wipe/>
  </p:transition>
  <p:txStyles>
    <p:titleStyle>
      <a:lvl1pPr algn="l" defTabSz="866943" rtl="0" eaLnBrk="1" latinLnBrk="0" hangingPunct="1">
        <a:lnSpc>
          <a:spcPct val="90000"/>
        </a:lnSpc>
        <a:spcBef>
          <a:spcPct val="0"/>
        </a:spcBef>
        <a:buNone/>
        <a:defRPr sz="41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736" indent="-216736" algn="l" defTabSz="866943" rtl="0" eaLnBrk="1" latinLnBrk="0" hangingPunct="1">
        <a:lnSpc>
          <a:spcPct val="90000"/>
        </a:lnSpc>
        <a:spcBef>
          <a:spcPts val="948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07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678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896" kern="1200">
          <a:solidFill>
            <a:schemeClr val="tx1"/>
          </a:solidFill>
          <a:latin typeface="+mn-lt"/>
          <a:ea typeface="+mn-ea"/>
          <a:cs typeface="+mn-cs"/>
        </a:defRPr>
      </a:lvl3pPr>
      <a:lvl4pPr marL="1517150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950621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384092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817564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251035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684506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1pPr>
      <a:lvl2pPr marL="4334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2pPr>
      <a:lvl3pPr marL="866943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3pPr>
      <a:lvl4pPr marL="1300414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733885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167357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600828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034299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4677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5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6" Type="http://schemas.openxmlformats.org/officeDocument/2006/relationships/image" Target="../media/image3.png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20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5" Type="http://schemas.openxmlformats.org/officeDocument/2006/relationships/hyperlink" Target="https://drive.google.com/drive/folders/19bCpQ-YVMczLtcB_PF0kxuxIBsudCOtb?usp=sharing" TargetMode="External"/><Relationship Id="rId4" Type="http://schemas.openxmlformats.org/officeDocument/2006/relationships/hyperlink" Target="https://github.com/r103na/CookingGame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1421044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450145" y="2378919"/>
              <a:ext cx="1042326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277">
                <a:defRPr/>
              </a:pPr>
              <a:r>
                <a:rPr lang="ru-RU" altLang="zh-CN" sz="6600" b="1" spc="6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«Моя шаурма»</a:t>
              </a:r>
              <a:endParaRPr lang="zh-CN" altLang="en-US" sz="6600" b="1" spc="6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3F56CD-8119-4922-DC30-88D5147D1A50}"/>
                </a:ext>
              </a:extLst>
            </p:cNvPr>
            <p:cNvSpPr txBox="1"/>
            <p:nvPr/>
          </p:nvSpPr>
          <p:spPr>
            <a:xfrm>
              <a:off x="1600978" y="4185142"/>
              <a:ext cx="2272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zh-CN" spc="300" dirty="0">
                  <a:solidFill>
                    <a:schemeClr val="bg1"/>
                  </a:solidFill>
                  <a:cs typeface="+mn-ea"/>
                  <a:sym typeface="+mn-lt"/>
                </a:rPr>
                <a:t>Сигова Ирина</a:t>
              </a:r>
              <a:endParaRPr lang="zh-CN" altLang="en-US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558037" y="4229909"/>
              <a:ext cx="18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29/05/2023</a:t>
              </a:r>
              <a:endParaRPr lang="zh-CN" altLang="en-US" sz="1400" spc="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TextBox 8">
            <a:extLst>
              <a:ext uri="{FF2B5EF4-FFF2-40B4-BE49-F238E27FC236}">
                <a16:creationId xmlns:a16="http://schemas.microsoft.com/office/drawing/2014/main" id="{44D3C217-ED4D-393F-4D7F-EE958D4F604C}"/>
              </a:ext>
            </a:extLst>
          </p:cNvPr>
          <p:cNvSpPr txBox="1"/>
          <p:nvPr/>
        </p:nvSpPr>
        <p:spPr>
          <a:xfrm>
            <a:off x="1279718" y="3426190"/>
            <a:ext cx="8102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ru-RU" altLang="ko-KR" sz="2400" dirty="0">
                <a:solidFill>
                  <a:srgbClr val="BC8160"/>
                </a:solidFill>
                <a:cs typeface="Arial" panose="020B0604020202020204" pitchFamily="34" charset="0"/>
              </a:rPr>
              <a:t>Игра-симулятор приготовления шаурмы</a:t>
            </a:r>
            <a:endParaRPr lang="ko-KR" altLang="en-US" sz="2400" dirty="0">
              <a:solidFill>
                <a:srgbClr val="BC8160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6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Игрок должен успеть приготовить шаурму, пока терпение посетителя не закончится – иначе он уйдет, и уменьшится количество очков. Если количество очков достигнет -200, то игрок проиграет.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Для победы нужно набрать 2000 очков. 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90289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Процесс приготовления шаурмы: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Добавление лаваша и ингредиентов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Заворачивание шаурмы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Прожарка до готовности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После этого посетитель оценивает качество обслуживания. За каждый заказ начисляются очки.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Геймплей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6835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Дизайн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TWO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1956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Наброски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85EFC2AF-FB32-D731-4D15-4F36BEAD09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5" r="1" b="16826"/>
          <a:stretch/>
        </p:blipFill>
        <p:spPr>
          <a:xfrm>
            <a:off x="1820325" y="1150460"/>
            <a:ext cx="7932004" cy="45570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768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233334" y="1010401"/>
              <a:ext cx="352411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Финальный результат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40A298-C7C2-285D-D22F-197790AD26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559928"/>
              </p:ext>
            </p:extLst>
          </p:nvPr>
        </p:nvGraphicFramePr>
        <p:xfrm>
          <a:off x="1039185" y="1578181"/>
          <a:ext cx="6385983" cy="3565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6444440" imgH="9142560" progId="">
                  <p:embed/>
                </p:oleObj>
              </mc:Choice>
              <mc:Fallback>
                <p:oleObj r:id="rId4" imgW="1644444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39185" y="1578181"/>
                        <a:ext cx="6385983" cy="3565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5C74CC3-9D83-D1B8-800D-026D7D7E03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7150" y="2091255"/>
            <a:ext cx="4514850" cy="253960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636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Разработка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THREE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59529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4" name="Oval 68">
              <a:extLst>
                <a:ext uri="{FF2B5EF4-FFF2-40B4-BE49-F238E27FC236}">
                  <a16:creationId xmlns:a16="http://schemas.microsoft.com/office/drawing/2014/main" id="{8B896CF5-3298-617F-BC3D-5FDEA9D700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6586" y="2463085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135">
              <a:extLst>
                <a:ext uri="{FF2B5EF4-FFF2-40B4-BE49-F238E27FC236}">
                  <a16:creationId xmlns:a16="http://schemas.microsoft.com/office/drawing/2014/main" id="{AA1334AB-A7EE-7057-DBF8-4D504D2A9B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2042" y="2610172"/>
              <a:ext cx="334416" cy="31325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75319" y="2476904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965" y="2614060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Инструментарий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C#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Язык программирования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4640413" y="3123342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Monogame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4934430" y="3419338"/>
              <a:ext cx="2026699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Фреймворк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6C98AC8D-1289-E001-9C48-C02205A2AEEC}"/>
                </a:ext>
              </a:extLst>
            </p:cNvPr>
            <p:cNvSpPr txBox="1"/>
            <p:nvPr/>
          </p:nvSpPr>
          <p:spPr>
            <a:xfrm>
              <a:off x="7792407" y="3137515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Visual Studio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D85091B4-6CB6-15FF-8EE7-F4F9EEAC9E83}"/>
                </a:ext>
              </a:extLst>
            </p:cNvPr>
            <p:cNvSpPr txBox="1"/>
            <p:nvPr/>
          </p:nvSpPr>
          <p:spPr>
            <a:xfrm>
              <a:off x="6758923" y="3421187"/>
              <a:ext cx="475144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Среда разработки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68700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1891131" y="1911332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Объектно-ориентированное программирование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1891131" y="2631568"/>
              <a:ext cx="4183929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При создании игры использовались принципы объектно-ориентированного программирования.: инкапсуляция, наследование, полиморфизм и абстракция. Каждый класс отвечает за одну единственную задачу.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FB3181-8285-C1D4-05D0-2BD2A2BE7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4804" y="1442657"/>
            <a:ext cx="2757152" cy="49324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8F620D-99A6-80F7-8F36-394F3B691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9237" y="2088055"/>
            <a:ext cx="3290888" cy="12142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38159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1912071" y="2051391"/>
              <a:ext cx="4183929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В проекте использовались специальные классы (менеджеры), отвечающие за какой-то элемент игры. Например, класс 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InputManager 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обработку ввода игрока. Класс </a:t>
              </a:r>
              <a:r>
                <a:rPr lang="en-US" altLang="zh-CN" sz="1600" dirty="0" err="1">
                  <a:solidFill>
                    <a:srgbClr val="BC8160"/>
                  </a:solidFill>
                  <a:cs typeface="+mn-ea"/>
                  <a:sym typeface="+mn-lt"/>
                </a:rPr>
                <a:t>SoundManager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 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воспроизведние звуков и музыки.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689E42-5AD2-7F17-48BF-5A7E6D5EF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100" y="1911332"/>
            <a:ext cx="2933700" cy="2362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4838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Паттерн «Состояние»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486555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Был использован паттерн программирования "Состояние". Этот паттерн позволяет управлять состояниями заказов и состояниями игры.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71F52A-B7A8-0179-5EE5-7CE822D06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402" y="1506433"/>
            <a:ext cx="3490168" cy="3610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F8AF5E-0DBA-3D4C-56C7-6BF4EF31B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6997" y="1711064"/>
            <a:ext cx="3307204" cy="34358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30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DEF77E8-1092-F47C-BC49-785F458CB2BD}"/>
              </a:ext>
            </a:extLst>
          </p:cNvPr>
          <p:cNvSpPr txBox="1"/>
          <p:nvPr/>
        </p:nvSpPr>
        <p:spPr>
          <a:xfrm>
            <a:off x="-98158782" y="-51395413"/>
            <a:ext cx="6309736" cy="355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707" dirty="0">
                <a:solidFill>
                  <a:srgbClr val="FFFFFF">
                    <a:lumMod val="95000"/>
                  </a:srgbClr>
                </a:solidFill>
                <a:cs typeface="+mn-ea"/>
                <a:sym typeface="+mn-lt"/>
              </a:rPr>
              <a:t>流体几何线条莫兰迪风总结汇报商务通用ppt模板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C3D0F1C-1A33-E2BE-8C90-6CE2067776C2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80CC9639-4307-F8AA-35F0-850977D37350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1044364" y="1130548"/>
              <a:ext cx="362764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defTabSz="914277">
                <a:defRPr/>
              </a:pPr>
              <a:r>
                <a:rPr lang="en-US" altLang="zh-CN" sz="6000" b="1" dirty="0">
                  <a:solidFill>
                    <a:srgbClr val="75321A"/>
                  </a:solidFill>
                  <a:cs typeface="+mn-ea"/>
                  <a:sym typeface="+mn-lt"/>
                </a:rPr>
                <a:t>CONTENTS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5AD21897-55E5-C469-7A95-1C9A5FE5803F}"/>
                </a:ext>
              </a:extLst>
            </p:cNvPr>
            <p:cNvSpPr/>
            <p:nvPr/>
          </p:nvSpPr>
          <p:spPr>
            <a:xfrm>
              <a:off x="1316803" y="261176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F80D288-0DC4-0439-9260-90D9DB72230D}"/>
                </a:ext>
              </a:extLst>
            </p:cNvPr>
            <p:cNvSpPr/>
            <p:nvPr/>
          </p:nvSpPr>
          <p:spPr>
            <a:xfrm>
              <a:off x="1228277" y="249952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FCC3278-9CA8-A816-B115-9555053F5492}"/>
                </a:ext>
              </a:extLst>
            </p:cNvPr>
            <p:cNvSpPr txBox="1"/>
            <p:nvPr/>
          </p:nvSpPr>
          <p:spPr>
            <a:xfrm>
              <a:off x="2545739" y="261893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Дизайн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C6E1D00-3295-4783-7451-D7300FF9C2B1}"/>
                </a:ext>
              </a:extLst>
            </p:cNvPr>
            <p:cNvSpPr txBox="1"/>
            <p:nvPr/>
          </p:nvSpPr>
          <p:spPr>
            <a:xfrm>
              <a:off x="1448783" y="251386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02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9AE1C240-1E97-08FE-5C1C-9398E2006269}"/>
                </a:ext>
              </a:extLst>
            </p:cNvPr>
            <p:cNvSpPr/>
            <p:nvPr/>
          </p:nvSpPr>
          <p:spPr>
            <a:xfrm>
              <a:off x="6184526" y="256201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D6A29149-F3AE-F7E7-7BFD-1E0828EA4316}"/>
                </a:ext>
              </a:extLst>
            </p:cNvPr>
            <p:cNvSpPr/>
            <p:nvPr/>
          </p:nvSpPr>
          <p:spPr>
            <a:xfrm>
              <a:off x="6096000" y="244977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7413462" y="256918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Идея, сюжет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F1AF5F9-AB11-9E84-3BDB-BA1FC7BDAA73}"/>
                </a:ext>
              </a:extLst>
            </p:cNvPr>
            <p:cNvSpPr txBox="1"/>
            <p:nvPr/>
          </p:nvSpPr>
          <p:spPr>
            <a:xfrm>
              <a:off x="6316506" y="246410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01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776E4036-B808-2082-A4B5-72FC6B932788}"/>
                </a:ext>
              </a:extLst>
            </p:cNvPr>
            <p:cNvSpPr/>
            <p:nvPr/>
          </p:nvSpPr>
          <p:spPr>
            <a:xfrm>
              <a:off x="1316803" y="416103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D6261DD6-B820-767E-2F1B-967881C7885E}"/>
                </a:ext>
              </a:extLst>
            </p:cNvPr>
            <p:cNvSpPr/>
            <p:nvPr/>
          </p:nvSpPr>
          <p:spPr>
            <a:xfrm>
              <a:off x="1228277" y="404879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6BD152B-B188-CF0A-3D98-9C8576DBB9D8}"/>
                </a:ext>
              </a:extLst>
            </p:cNvPr>
            <p:cNvSpPr txBox="1"/>
            <p:nvPr/>
          </p:nvSpPr>
          <p:spPr>
            <a:xfrm>
              <a:off x="2545739" y="416820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Заключение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76BF360-DDAA-BE47-EE9D-468ECCFB9EA8}"/>
                </a:ext>
              </a:extLst>
            </p:cNvPr>
            <p:cNvSpPr txBox="1"/>
            <p:nvPr/>
          </p:nvSpPr>
          <p:spPr>
            <a:xfrm>
              <a:off x="1448783" y="406313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04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7E114DD5-8DB3-954C-366C-F2E04E4FF60C}"/>
                </a:ext>
              </a:extLst>
            </p:cNvPr>
            <p:cNvSpPr/>
            <p:nvPr/>
          </p:nvSpPr>
          <p:spPr>
            <a:xfrm>
              <a:off x="6184526" y="411128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A8E0D490-4CCC-C8F0-AA66-8CBC2EE148AE}"/>
                </a:ext>
              </a:extLst>
            </p:cNvPr>
            <p:cNvSpPr/>
            <p:nvPr/>
          </p:nvSpPr>
          <p:spPr>
            <a:xfrm>
              <a:off x="6096000" y="399904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03A045EE-9BF2-FCBC-146B-E4B03E00649A}"/>
                </a:ext>
              </a:extLst>
            </p:cNvPr>
            <p:cNvSpPr txBox="1"/>
            <p:nvPr/>
          </p:nvSpPr>
          <p:spPr>
            <a:xfrm>
              <a:off x="7413462" y="411845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Разработка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E862D46-9E84-7409-7EC1-26C719D2BF48}"/>
                </a:ext>
              </a:extLst>
            </p:cNvPr>
            <p:cNvSpPr txBox="1"/>
            <p:nvPr/>
          </p:nvSpPr>
          <p:spPr>
            <a:xfrm>
              <a:off x="6316506" y="401337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03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447308E-B1D3-8EEC-EE41-5699430427DB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矩形: 圆角 25">
            <a:extLst>
              <a:ext uri="{FF2B5EF4-FFF2-40B4-BE49-F238E27FC236}">
                <a16:creationId xmlns:a16="http://schemas.microsoft.com/office/drawing/2014/main" id="{8AE59202-A2F4-BA22-AB3A-8FECB3B6E8BC}"/>
              </a:ext>
            </a:extLst>
          </p:cNvPr>
          <p:cNvSpPr/>
          <p:nvPr/>
        </p:nvSpPr>
        <p:spPr>
          <a:xfrm>
            <a:off x="6184526" y="1064097"/>
            <a:ext cx="4218236" cy="866987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D6B29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矩形: 圆角 26">
            <a:extLst>
              <a:ext uri="{FF2B5EF4-FFF2-40B4-BE49-F238E27FC236}">
                <a16:creationId xmlns:a16="http://schemas.microsoft.com/office/drawing/2014/main" id="{7005FD91-8E88-BB27-BCA0-A6DD8C983D59}"/>
              </a:ext>
            </a:extLst>
          </p:cNvPr>
          <p:cNvSpPr/>
          <p:nvPr/>
        </p:nvSpPr>
        <p:spPr>
          <a:xfrm>
            <a:off x="6096000" y="951854"/>
            <a:ext cx="4218236" cy="866987"/>
          </a:xfrm>
          <a:prstGeom prst="roundRect">
            <a:avLst>
              <a:gd name="adj" fmla="val 50000"/>
            </a:avLst>
          </a:prstGeom>
          <a:solidFill>
            <a:srgbClr val="D6B29D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95772389-F4B6-171D-EA6E-757419DFD447}"/>
              </a:ext>
            </a:extLst>
          </p:cNvPr>
          <p:cNvSpPr txBox="1"/>
          <p:nvPr/>
        </p:nvSpPr>
        <p:spPr>
          <a:xfrm>
            <a:off x="7413462" y="1071271"/>
            <a:ext cx="27245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400" b="1" spc="300" dirty="0">
                <a:solidFill>
                  <a:srgbClr val="FFFFFF"/>
                </a:solidFill>
                <a:cs typeface="+mn-ea"/>
                <a:sym typeface="+mn-lt"/>
              </a:rPr>
              <a:t>Цели и задачи</a:t>
            </a:r>
            <a:endParaRPr lang="zh-CN" altLang="en-US" sz="2400" b="1" spc="3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3" name="文本框 28">
            <a:extLst>
              <a:ext uri="{FF2B5EF4-FFF2-40B4-BE49-F238E27FC236}">
                <a16:creationId xmlns:a16="http://schemas.microsoft.com/office/drawing/2014/main" id="{32879134-CFD9-5A24-DF81-21028BEE7627}"/>
              </a:ext>
            </a:extLst>
          </p:cNvPr>
          <p:cNvSpPr txBox="1"/>
          <p:nvPr/>
        </p:nvSpPr>
        <p:spPr>
          <a:xfrm>
            <a:off x="6316506" y="966193"/>
            <a:ext cx="1239393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914277">
              <a:defRPr/>
            </a:pPr>
            <a:r>
              <a:rPr lang="en-US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r>
              <a:rPr lang="ru-RU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endParaRPr lang="zh-CN" altLang="en-US" sz="4800" b="1" dirty="0">
              <a:solidFill>
                <a:srgbClr val="75321A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8870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JSON </a:t>
              </a: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сериализация и десериализация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714811"/>
              <a:ext cx="4183929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Рецепты в игре и настройки хранились в формате JSON. JSON-десериализация использовалась для загрузки рецептов и настроек игрока. Для сохранения настроек использовалась 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JSON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-сериализация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9226E9-216B-6FF3-C9C9-B0803B5DE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071" y="1734390"/>
            <a:ext cx="3818132" cy="16606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4569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Заключение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FOUR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94784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Видео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" name="CookingGame_XwMK4QFoSw">
            <a:hlinkClick r:id="" action="ppaction://media"/>
            <a:extLst>
              <a:ext uri="{FF2B5EF4-FFF2-40B4-BE49-F238E27FC236}">
                <a16:creationId xmlns:a16="http://schemas.microsoft.com/office/drawing/2014/main" id="{A62187FF-8EBA-48AE-4622-275462C8D0E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48294" y="1498345"/>
            <a:ext cx="8140700" cy="4864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4305" y="2478328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951" y="2615484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Ссылки для скачивания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GitHub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hlinkClick r:id="rId4"/>
                </a:rPr>
                <a:t>r103na/</a:t>
              </a:r>
              <a:r>
                <a:rPr lang="en-US" sz="1600" dirty="0" err="1">
                  <a:hlinkClick r:id="rId4"/>
                </a:rPr>
                <a:t>CookingGame</a:t>
              </a:r>
              <a:r>
                <a:rPr lang="en-US" sz="1600" dirty="0">
                  <a:hlinkClick r:id="rId4"/>
                </a:rPr>
                <a:t> (github.com)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7689399" y="3124766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Google Drive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7325642" y="3420762"/>
              <a:ext cx="367603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Моя шаурма (</a:t>
              </a: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Google Drive)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243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651788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650341" y="2153375"/>
              <a:ext cx="593035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9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Спасибо</a:t>
              </a:r>
              <a:endParaRPr kumimoji="0" lang="zh-CN" altLang="en-US" sz="9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09E6F138-E3A6-9327-8418-75EA66864E51}"/>
                </a:ext>
              </a:extLst>
            </p:cNvPr>
            <p:cNvSpPr/>
            <p:nvPr/>
          </p:nvSpPr>
          <p:spPr>
            <a:xfrm>
              <a:off x="3857257" y="4199740"/>
              <a:ext cx="2561347" cy="328361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201851" y="4229909"/>
              <a:ext cx="18229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29/05/2023</a:t>
              </a: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CFCEBAC-27C7-7B52-A865-88E8CEC20C31}"/>
              </a:ext>
            </a:extLst>
          </p:cNvPr>
          <p:cNvSpPr txBox="1"/>
          <p:nvPr/>
        </p:nvSpPr>
        <p:spPr>
          <a:xfrm>
            <a:off x="753598" y="4170584"/>
            <a:ext cx="227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zh-CN" spc="300" dirty="0">
                <a:solidFill>
                  <a:schemeClr val="bg1"/>
                </a:solidFill>
                <a:cs typeface="+mn-ea"/>
                <a:sym typeface="+mn-lt"/>
              </a:rPr>
              <a:t>Сигова Ирина</a:t>
            </a:r>
            <a:endParaRPr lang="zh-CN" altLang="en-US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19">
            <a:extLst>
              <a:ext uri="{FF2B5EF4-FFF2-40B4-BE49-F238E27FC236}">
                <a16:creationId xmlns:a16="http://schemas.microsoft.com/office/drawing/2014/main" id="{04D79011-49B6-C7BB-2288-E694B1ADE2D5}"/>
              </a:ext>
            </a:extLst>
          </p:cNvPr>
          <p:cNvSpPr txBox="1"/>
          <p:nvPr/>
        </p:nvSpPr>
        <p:spPr>
          <a:xfrm>
            <a:off x="1485735" y="3362034"/>
            <a:ext cx="399581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zh-CN" sz="3200" b="1" i="0" u="none" strike="noStrike" kern="1200" cap="none" spc="300" normalizeH="0" baseline="0" noProof="0" dirty="0">
                <a:ln>
                  <a:noFill/>
                </a:ln>
                <a:solidFill>
                  <a:srgbClr val="BC8160"/>
                </a:solidFill>
                <a:effectLst/>
                <a:uLnTx/>
                <a:uFillTx/>
                <a:cs typeface="+mn-ea"/>
                <a:sym typeface="+mn-lt"/>
              </a:rPr>
              <a:t>За внимание</a:t>
            </a:r>
            <a:endParaRPr kumimoji="0" lang="zh-CN" altLang="en-US" sz="6000" b="1" i="0" u="none" strike="noStrike" kern="1200" cap="none" spc="300" normalizeH="0" baseline="0" noProof="0" dirty="0">
              <a:ln>
                <a:noFill/>
              </a:ln>
              <a:solidFill>
                <a:srgbClr val="BC81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164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Определение целей и задач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ZERO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41234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0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2908241" y="1863612"/>
              <a:ext cx="6457949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Создание уникальной и интересной игры, демонстрирующая навыки программирования.</a:t>
              </a:r>
              <a:endParaRPr lang="zh-CN" altLang="en-US" sz="36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Цель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ZERO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214455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8">
            <a:extLst>
              <a:ext uri="{FF2B5EF4-FFF2-40B4-BE49-F238E27FC236}">
                <a16:creationId xmlns:a16="http://schemas.microsoft.com/office/drawing/2014/main" id="{8A3226DB-1F58-719F-C8D9-BFB30096FCE0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" name="组合 24">
              <a:extLst>
                <a:ext uri="{FF2B5EF4-FFF2-40B4-BE49-F238E27FC236}">
                  <a16:creationId xmlns:a16="http://schemas.microsoft.com/office/drawing/2014/main" id="{C378D7FA-3F38-D689-8956-F0C830D901D2}"/>
                </a:ext>
              </a:extLst>
            </p:cNvPr>
            <p:cNvGrpSpPr/>
            <p:nvPr/>
          </p:nvGrpSpPr>
          <p:grpSpPr>
            <a:xfrm>
              <a:off x="915936" y="3087764"/>
              <a:ext cx="9494165" cy="1827413"/>
              <a:chOff x="623889" y="3301385"/>
              <a:chExt cx="9494165" cy="1827413"/>
            </a:xfrm>
          </p:grpSpPr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BD90C7ED-5A70-4FF7-8E63-99F1EE354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576" y="3301385"/>
                <a:ext cx="1302093" cy="1314376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0" y="345"/>
                  </a:cxn>
                  <a:cxn ang="0">
                    <a:pos x="46" y="29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94" y="0"/>
                  </a:cxn>
                  <a:cxn ang="0">
                    <a:pos x="394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299"/>
                  </a:cxn>
                  <a:cxn ang="0">
                    <a:pos x="0" y="397"/>
                  </a:cxn>
                </a:cxnLst>
                <a:rect l="0" t="0" r="r" b="b"/>
                <a:pathLst>
                  <a:path w="394" h="397">
                    <a:moveTo>
                      <a:pt x="0" y="397"/>
                    </a:moveTo>
                    <a:cubicBezTo>
                      <a:pt x="0" y="345"/>
                      <a:pt x="0" y="345"/>
                      <a:pt x="0" y="345"/>
                    </a:cubicBezTo>
                    <a:cubicBezTo>
                      <a:pt x="26" y="345"/>
                      <a:pt x="46" y="324"/>
                      <a:pt x="46" y="29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94" y="0"/>
                      <a:pt x="394" y="0"/>
                      <a:pt x="394" y="0"/>
                    </a:cubicBezTo>
                    <a:cubicBezTo>
                      <a:pt x="394" y="52"/>
                      <a:pt x="394" y="52"/>
                      <a:pt x="394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299"/>
                      <a:pt x="98" y="299"/>
                      <a:pt x="98" y="299"/>
                    </a:cubicBezTo>
                    <a:cubicBezTo>
                      <a:pt x="98" y="353"/>
                      <a:pt x="54" y="397"/>
                      <a:pt x="0" y="39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Freeform 14">
                <a:extLst>
                  <a:ext uri="{FF2B5EF4-FFF2-40B4-BE49-F238E27FC236}">
                    <a16:creationId xmlns:a16="http://schemas.microsoft.com/office/drawing/2014/main" id="{D8135700-6066-20AD-82E6-4739851B8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0978" y="3418353"/>
                <a:ext cx="1058462" cy="761601"/>
              </a:xfrm>
              <a:custGeom>
                <a:avLst/>
                <a:gdLst/>
                <a:ahLst/>
                <a:cxnLst>
                  <a:cxn ang="0">
                    <a:pos x="0" y="230"/>
                  </a:cxn>
                  <a:cxn ang="0">
                    <a:pos x="0" y="178"/>
                  </a:cxn>
                  <a:cxn ang="0">
                    <a:pos x="46" y="132"/>
                  </a:cxn>
                  <a:cxn ang="0">
                    <a:pos x="46" y="98"/>
                  </a:cxn>
                  <a:cxn ang="0">
                    <a:pos x="144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4" y="52"/>
                  </a:cxn>
                  <a:cxn ang="0">
                    <a:pos x="98" y="98"/>
                  </a:cxn>
                  <a:cxn ang="0">
                    <a:pos x="98" y="132"/>
                  </a:cxn>
                  <a:cxn ang="0">
                    <a:pos x="0" y="230"/>
                  </a:cxn>
                </a:cxnLst>
                <a:rect l="0" t="0" r="r" b="b"/>
                <a:pathLst>
                  <a:path w="320" h="230">
                    <a:moveTo>
                      <a:pt x="0" y="230"/>
                    </a:moveTo>
                    <a:cubicBezTo>
                      <a:pt x="0" y="178"/>
                      <a:pt x="0" y="178"/>
                      <a:pt x="0" y="178"/>
                    </a:cubicBezTo>
                    <a:cubicBezTo>
                      <a:pt x="25" y="178"/>
                      <a:pt x="46" y="157"/>
                      <a:pt x="46" y="132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4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132"/>
                      <a:pt x="98" y="132"/>
                      <a:pt x="98" y="132"/>
                    </a:cubicBezTo>
                    <a:cubicBezTo>
                      <a:pt x="98" y="186"/>
                      <a:pt x="54" y="230"/>
                      <a:pt x="0" y="230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Freeform 18">
                <a:extLst>
                  <a:ext uri="{FF2B5EF4-FFF2-40B4-BE49-F238E27FC236}">
                    <a16:creationId xmlns:a16="http://schemas.microsoft.com/office/drawing/2014/main" id="{7607E686-E8DD-07DC-8D54-93FABA1B23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0470" y="3305827"/>
                <a:ext cx="1060508" cy="870109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B2B0FD94-FA57-657D-3709-35014967D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651" y="3750955"/>
                <a:ext cx="1058462" cy="1377843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13">
                <a:extLst>
                  <a:ext uri="{FF2B5EF4-FFF2-40B4-BE49-F238E27FC236}">
                    <a16:creationId xmlns:a16="http://schemas.microsoft.com/office/drawing/2014/main" id="{24C23FDF-6631-FF4B-A7C4-161EE658D8FF}"/>
                  </a:ext>
                </a:extLst>
              </p:cNvPr>
              <p:cNvSpPr/>
              <p:nvPr/>
            </p:nvSpPr>
            <p:spPr>
              <a:xfrm>
                <a:off x="3928234" y="3367977"/>
                <a:ext cx="184731" cy="221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Rectangle 14">
                <a:extLst>
                  <a:ext uri="{FF2B5EF4-FFF2-40B4-BE49-F238E27FC236}">
                    <a16:creationId xmlns:a16="http://schemas.microsoft.com/office/drawing/2014/main" id="{46491A3B-24F6-C1F9-9E22-CD409E24F4CE}"/>
                  </a:ext>
                </a:extLst>
              </p:cNvPr>
              <p:cNvSpPr/>
              <p:nvPr/>
            </p:nvSpPr>
            <p:spPr>
              <a:xfrm>
                <a:off x="623889" y="4960994"/>
                <a:ext cx="2821762" cy="167804"/>
              </a:xfrm>
              <a:prstGeom prst="rect">
                <a:avLst/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Freeform 18">
                <a:extLst>
                  <a:ext uri="{FF2B5EF4-FFF2-40B4-BE49-F238E27FC236}">
                    <a16:creationId xmlns:a16="http://schemas.microsoft.com/office/drawing/2014/main" id="{9E04C8FA-3163-5313-6C51-37CD3EA1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014" y="3750901"/>
                <a:ext cx="1060508" cy="876707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ight Arrow 17">
                <a:extLst>
                  <a:ext uri="{FF2B5EF4-FFF2-40B4-BE49-F238E27FC236}">
                    <a16:creationId xmlns:a16="http://schemas.microsoft.com/office/drawing/2014/main" id="{D66C859D-BFA6-773A-9DF2-F27672D6472F}"/>
                  </a:ext>
                </a:extLst>
              </p:cNvPr>
              <p:cNvSpPr/>
              <p:nvPr/>
            </p:nvSpPr>
            <p:spPr>
              <a:xfrm>
                <a:off x="8977287" y="3324107"/>
                <a:ext cx="1140767" cy="359511"/>
              </a:xfrm>
              <a:prstGeom prst="rightArrow">
                <a:avLst/>
              </a:prstGeom>
              <a:solidFill>
                <a:srgbClr val="D6B2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14">
              <a:extLst>
                <a:ext uri="{FF2B5EF4-FFF2-40B4-BE49-F238E27FC236}">
                  <a16:creationId xmlns:a16="http://schemas.microsoft.com/office/drawing/2014/main" id="{29B81CD6-6035-D23F-325F-FD87092DEF0C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0" name="任意多边形: 形状 15">
                <a:extLst>
                  <a:ext uri="{FF2B5EF4-FFF2-40B4-BE49-F238E27FC236}">
                    <a16:creationId xmlns:a16="http://schemas.microsoft.com/office/drawing/2014/main" id="{4772AE4E-D21A-662A-5B59-821429E40C14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16">
                <a:extLst>
                  <a:ext uri="{FF2B5EF4-FFF2-40B4-BE49-F238E27FC236}">
                    <a16:creationId xmlns:a16="http://schemas.microsoft.com/office/drawing/2014/main" id="{40E41C32-33B8-3431-9C7F-71D83863FC9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17">
              <a:extLst>
                <a:ext uri="{FF2B5EF4-FFF2-40B4-BE49-F238E27FC236}">
                  <a16:creationId xmlns:a16="http://schemas.microsoft.com/office/drawing/2014/main" id="{8673DFEA-12ED-E21E-F3F1-F164D22C5AFB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7" name="任意多边形: 形状 18">
                <a:extLst>
                  <a:ext uri="{FF2B5EF4-FFF2-40B4-BE49-F238E27FC236}">
                    <a16:creationId xmlns:a16="http://schemas.microsoft.com/office/drawing/2014/main" id="{AAC5E778-144D-EB64-64B1-1742FFDF14BC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8" name="任意多边形: 形状 20">
                <a:extLst>
                  <a:ext uri="{FF2B5EF4-FFF2-40B4-BE49-F238E27FC236}">
                    <a16:creationId xmlns:a16="http://schemas.microsoft.com/office/drawing/2014/main" id="{6D093CF3-AD2A-1A76-D2B0-40821335484B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9" name="椭圆 16">
                <a:extLst>
                  <a:ext uri="{FF2B5EF4-FFF2-40B4-BE49-F238E27FC236}">
                    <a16:creationId xmlns:a16="http://schemas.microsoft.com/office/drawing/2014/main" id="{0F986C8D-4138-9244-E697-2DBF98814EBC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22">
              <a:extLst>
                <a:ext uri="{FF2B5EF4-FFF2-40B4-BE49-F238E27FC236}">
                  <a16:creationId xmlns:a16="http://schemas.microsoft.com/office/drawing/2014/main" id="{93D827AB-4038-F7F8-74CB-55684134FE19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/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Задачи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25">
              <a:extLst>
                <a:ext uri="{FF2B5EF4-FFF2-40B4-BE49-F238E27FC236}">
                  <a16:creationId xmlns:a16="http://schemas.microsoft.com/office/drawing/2014/main" id="{4B8D89C2-5C75-2D77-6A00-46451076595D}"/>
                </a:ext>
              </a:extLst>
            </p:cNvPr>
            <p:cNvSpPr txBox="1"/>
            <p:nvPr/>
          </p:nvSpPr>
          <p:spPr>
            <a:xfrm>
              <a:off x="862382" y="2988163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1. Поиск идеи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26">
              <a:extLst>
                <a:ext uri="{FF2B5EF4-FFF2-40B4-BE49-F238E27FC236}">
                  <a16:creationId xmlns:a16="http://schemas.microsoft.com/office/drawing/2014/main" id="{C098A85A-5361-8DA7-472D-76D2E0E6A65A}"/>
                </a:ext>
              </a:extLst>
            </p:cNvPr>
            <p:cNvSpPr txBox="1"/>
            <p:nvPr/>
          </p:nvSpPr>
          <p:spPr>
            <a:xfrm>
              <a:off x="858328" y="3245675"/>
              <a:ext cx="3177296" cy="1162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1.1 Придумать сюжет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1.2 Определить основные механики игры, геймплей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43">
              <a:extLst>
                <a:ext uri="{FF2B5EF4-FFF2-40B4-BE49-F238E27FC236}">
                  <a16:creationId xmlns:a16="http://schemas.microsoft.com/office/drawing/2014/main" id="{0B7D01FE-BC84-F52D-23A3-D19A06011967}"/>
                </a:ext>
              </a:extLst>
            </p:cNvPr>
            <p:cNvSpPr txBox="1"/>
            <p:nvPr/>
          </p:nvSpPr>
          <p:spPr>
            <a:xfrm>
              <a:off x="4604121" y="1044706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3. Разработка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45">
              <a:extLst>
                <a:ext uri="{FF2B5EF4-FFF2-40B4-BE49-F238E27FC236}">
                  <a16:creationId xmlns:a16="http://schemas.microsoft.com/office/drawing/2014/main" id="{993954B6-2DD5-A759-740E-E7B520BC83D9}"/>
                </a:ext>
              </a:extLst>
            </p:cNvPr>
            <p:cNvSpPr txBox="1"/>
            <p:nvPr/>
          </p:nvSpPr>
          <p:spPr>
            <a:xfrm>
              <a:off x="4586644" y="1337835"/>
              <a:ext cx="317729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3.1 Выбрать игровой движок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3.2 Разработать архитектуру проекта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3.3 Реализовать игровую логику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5" name="文本框 46">
              <a:extLst>
                <a:ext uri="{FF2B5EF4-FFF2-40B4-BE49-F238E27FC236}">
                  <a16:creationId xmlns:a16="http://schemas.microsoft.com/office/drawing/2014/main" id="{F053A6CE-B3AE-6C3A-7D75-1716766A321E}"/>
                </a:ext>
              </a:extLst>
            </p:cNvPr>
            <p:cNvSpPr txBox="1"/>
            <p:nvPr/>
          </p:nvSpPr>
          <p:spPr>
            <a:xfrm>
              <a:off x="4174566" y="4581997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2. Дизайн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47">
              <a:extLst>
                <a:ext uri="{FF2B5EF4-FFF2-40B4-BE49-F238E27FC236}">
                  <a16:creationId xmlns:a16="http://schemas.microsoft.com/office/drawing/2014/main" id="{C122BDBF-6718-BA53-ED60-A47FD9485D7B}"/>
                </a:ext>
              </a:extLst>
            </p:cNvPr>
            <p:cNvSpPr txBox="1"/>
            <p:nvPr/>
          </p:nvSpPr>
          <p:spPr>
            <a:xfrm>
              <a:off x="4174566" y="4897362"/>
              <a:ext cx="3177296" cy="1162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2.1 Определить стиль игры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2.2  Нарисовать наброски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2.3 Нарисовать текстуры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5" name="文本框 45">
            <a:extLst>
              <a:ext uri="{FF2B5EF4-FFF2-40B4-BE49-F238E27FC236}">
                <a16:creationId xmlns:a16="http://schemas.microsoft.com/office/drawing/2014/main" id="{952FE409-E512-4D17-934D-0BED44A05DAD}"/>
              </a:ext>
            </a:extLst>
          </p:cNvPr>
          <p:cNvSpPr txBox="1"/>
          <p:nvPr/>
        </p:nvSpPr>
        <p:spPr>
          <a:xfrm>
            <a:off x="7801228" y="1260429"/>
            <a:ext cx="3177296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B87A56"/>
                </a:solidFill>
                <a:cs typeface="+mn-ea"/>
                <a:sym typeface="+mn-lt"/>
              </a:rPr>
              <a:t>3.4 </a:t>
            </a: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Реализовать </a:t>
            </a:r>
            <a:r>
              <a:rPr lang="en-US" altLang="zh-CN" sz="1600" dirty="0">
                <a:solidFill>
                  <a:srgbClr val="B87A56"/>
                </a:solidFill>
                <a:cs typeface="+mn-ea"/>
                <a:sym typeface="+mn-lt"/>
              </a:rPr>
              <a:t>GUI</a:t>
            </a:r>
            <a:endParaRPr lang="ru-RU" altLang="zh-CN" sz="1600" dirty="0">
              <a:solidFill>
                <a:srgbClr val="B87A56"/>
              </a:solidFill>
              <a:cs typeface="+mn-ea"/>
              <a:sym typeface="+mn-lt"/>
            </a:endParaRP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3.5 Добавить звуки, музыку</a:t>
            </a:r>
            <a:endParaRPr lang="zh-CN" altLang="en-US" sz="16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2831455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8">
            <a:extLst>
              <a:ext uri="{FF2B5EF4-FFF2-40B4-BE49-F238E27FC236}">
                <a16:creationId xmlns:a16="http://schemas.microsoft.com/office/drawing/2014/main" id="{8A3226DB-1F58-719F-C8D9-BFB30096FCE0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" name="组合 24">
              <a:extLst>
                <a:ext uri="{FF2B5EF4-FFF2-40B4-BE49-F238E27FC236}">
                  <a16:creationId xmlns:a16="http://schemas.microsoft.com/office/drawing/2014/main" id="{C378D7FA-3F38-D689-8956-F0C830D901D2}"/>
                </a:ext>
              </a:extLst>
            </p:cNvPr>
            <p:cNvGrpSpPr/>
            <p:nvPr/>
          </p:nvGrpSpPr>
          <p:grpSpPr>
            <a:xfrm>
              <a:off x="3735625" y="2989561"/>
              <a:ext cx="4561858" cy="1919033"/>
              <a:chOff x="3443578" y="3203182"/>
              <a:chExt cx="4561858" cy="1919033"/>
            </a:xfrm>
          </p:grpSpPr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BD90C7ED-5A70-4FF7-8E63-99F1EE354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576" y="3301385"/>
                <a:ext cx="1302093" cy="1314376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0" y="345"/>
                  </a:cxn>
                  <a:cxn ang="0">
                    <a:pos x="46" y="29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94" y="0"/>
                  </a:cxn>
                  <a:cxn ang="0">
                    <a:pos x="394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299"/>
                  </a:cxn>
                  <a:cxn ang="0">
                    <a:pos x="0" y="397"/>
                  </a:cxn>
                </a:cxnLst>
                <a:rect l="0" t="0" r="r" b="b"/>
                <a:pathLst>
                  <a:path w="394" h="397">
                    <a:moveTo>
                      <a:pt x="0" y="397"/>
                    </a:moveTo>
                    <a:cubicBezTo>
                      <a:pt x="0" y="345"/>
                      <a:pt x="0" y="345"/>
                      <a:pt x="0" y="345"/>
                    </a:cubicBezTo>
                    <a:cubicBezTo>
                      <a:pt x="26" y="345"/>
                      <a:pt x="46" y="324"/>
                      <a:pt x="46" y="29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94" y="0"/>
                      <a:pt x="394" y="0"/>
                      <a:pt x="394" y="0"/>
                    </a:cubicBezTo>
                    <a:cubicBezTo>
                      <a:pt x="394" y="52"/>
                      <a:pt x="394" y="52"/>
                      <a:pt x="394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299"/>
                      <a:pt x="98" y="299"/>
                      <a:pt x="98" y="299"/>
                    </a:cubicBezTo>
                    <a:cubicBezTo>
                      <a:pt x="98" y="353"/>
                      <a:pt x="54" y="397"/>
                      <a:pt x="0" y="39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B2B0FD94-FA57-657D-3709-35014967DB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 flipV="1">
                <a:off x="3443578" y="3750901"/>
                <a:ext cx="1058409" cy="1371314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13">
                <a:extLst>
                  <a:ext uri="{FF2B5EF4-FFF2-40B4-BE49-F238E27FC236}">
                    <a16:creationId xmlns:a16="http://schemas.microsoft.com/office/drawing/2014/main" id="{24C23FDF-6631-FF4B-A7C4-161EE658D8FF}"/>
                  </a:ext>
                </a:extLst>
              </p:cNvPr>
              <p:cNvSpPr/>
              <p:nvPr/>
            </p:nvSpPr>
            <p:spPr>
              <a:xfrm>
                <a:off x="3928234" y="3367977"/>
                <a:ext cx="184731" cy="221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Freeform 18">
                <a:extLst>
                  <a:ext uri="{FF2B5EF4-FFF2-40B4-BE49-F238E27FC236}">
                    <a16:creationId xmlns:a16="http://schemas.microsoft.com/office/drawing/2014/main" id="{9E04C8FA-3163-5313-6C51-37CD3EA1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014" y="3750901"/>
                <a:ext cx="1060508" cy="876707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ight Arrow 17">
                <a:extLst>
                  <a:ext uri="{FF2B5EF4-FFF2-40B4-BE49-F238E27FC236}">
                    <a16:creationId xmlns:a16="http://schemas.microsoft.com/office/drawing/2014/main" id="{D66C859D-BFA6-773A-9DF2-F27672D6472F}"/>
                  </a:ext>
                </a:extLst>
              </p:cNvPr>
              <p:cNvSpPr/>
              <p:nvPr/>
            </p:nvSpPr>
            <p:spPr>
              <a:xfrm>
                <a:off x="6864669" y="3203182"/>
                <a:ext cx="1140767" cy="359511"/>
              </a:xfrm>
              <a:prstGeom prst="rightArrow">
                <a:avLst/>
              </a:prstGeom>
              <a:solidFill>
                <a:srgbClr val="D6B2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14">
              <a:extLst>
                <a:ext uri="{FF2B5EF4-FFF2-40B4-BE49-F238E27FC236}">
                  <a16:creationId xmlns:a16="http://schemas.microsoft.com/office/drawing/2014/main" id="{29B81CD6-6035-D23F-325F-FD87092DEF0C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0" name="任意多边形: 形状 15">
                <a:extLst>
                  <a:ext uri="{FF2B5EF4-FFF2-40B4-BE49-F238E27FC236}">
                    <a16:creationId xmlns:a16="http://schemas.microsoft.com/office/drawing/2014/main" id="{4772AE4E-D21A-662A-5B59-821429E40C14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16">
                <a:extLst>
                  <a:ext uri="{FF2B5EF4-FFF2-40B4-BE49-F238E27FC236}">
                    <a16:creationId xmlns:a16="http://schemas.microsoft.com/office/drawing/2014/main" id="{40E41C32-33B8-3431-9C7F-71D83863FC9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17">
              <a:extLst>
                <a:ext uri="{FF2B5EF4-FFF2-40B4-BE49-F238E27FC236}">
                  <a16:creationId xmlns:a16="http://schemas.microsoft.com/office/drawing/2014/main" id="{8673DFEA-12ED-E21E-F3F1-F164D22C5AFB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7" name="任意多边形: 形状 18">
                <a:extLst>
                  <a:ext uri="{FF2B5EF4-FFF2-40B4-BE49-F238E27FC236}">
                    <a16:creationId xmlns:a16="http://schemas.microsoft.com/office/drawing/2014/main" id="{AAC5E778-144D-EB64-64B1-1742FFDF14BC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8" name="任意多边形: 形状 20">
                <a:extLst>
                  <a:ext uri="{FF2B5EF4-FFF2-40B4-BE49-F238E27FC236}">
                    <a16:creationId xmlns:a16="http://schemas.microsoft.com/office/drawing/2014/main" id="{6D093CF3-AD2A-1A76-D2B0-40821335484B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9" name="椭圆 16">
                <a:extLst>
                  <a:ext uri="{FF2B5EF4-FFF2-40B4-BE49-F238E27FC236}">
                    <a16:creationId xmlns:a16="http://schemas.microsoft.com/office/drawing/2014/main" id="{0F986C8D-4138-9244-E697-2DBF98814EBC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22">
              <a:extLst>
                <a:ext uri="{FF2B5EF4-FFF2-40B4-BE49-F238E27FC236}">
                  <a16:creationId xmlns:a16="http://schemas.microsoft.com/office/drawing/2014/main" id="{93D827AB-4038-F7F8-74CB-55684134FE19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/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Задачи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27">
              <a:extLst>
                <a:ext uri="{FF2B5EF4-FFF2-40B4-BE49-F238E27FC236}">
                  <a16:creationId xmlns:a16="http://schemas.microsoft.com/office/drawing/2014/main" id="{AE704321-EEE4-4D43-5971-0E3676A97BD5}"/>
                </a:ext>
              </a:extLst>
            </p:cNvPr>
            <p:cNvSpPr txBox="1"/>
            <p:nvPr/>
          </p:nvSpPr>
          <p:spPr>
            <a:xfrm>
              <a:off x="1312440" y="1404396"/>
              <a:ext cx="426234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4. Тестирование и отладка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2" name="文本框 42">
              <a:extLst>
                <a:ext uri="{FF2B5EF4-FFF2-40B4-BE49-F238E27FC236}">
                  <a16:creationId xmlns:a16="http://schemas.microsoft.com/office/drawing/2014/main" id="{E88BB4C5-3B09-5D3D-DE44-9AC392BC1581}"/>
                </a:ext>
              </a:extLst>
            </p:cNvPr>
            <p:cNvSpPr txBox="1"/>
            <p:nvPr/>
          </p:nvSpPr>
          <p:spPr>
            <a:xfrm>
              <a:off x="1312439" y="1852636"/>
              <a:ext cx="4545877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4.1 Тестирование игры для обнаружения и исправления ошибок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4.2 Бета-тестирование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4.3 Оптимизация производительности и кода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文本框 43">
            <a:extLst>
              <a:ext uri="{FF2B5EF4-FFF2-40B4-BE49-F238E27FC236}">
                <a16:creationId xmlns:a16="http://schemas.microsoft.com/office/drawing/2014/main" id="{D68EC592-2E5E-5022-CAF4-CDA519B6DB8C}"/>
              </a:ext>
            </a:extLst>
          </p:cNvPr>
          <p:cNvSpPr txBox="1"/>
          <p:nvPr/>
        </p:nvSpPr>
        <p:spPr>
          <a:xfrm>
            <a:off x="8458809" y="2195647"/>
            <a:ext cx="34433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000" b="1" spc="300" dirty="0">
                <a:solidFill>
                  <a:srgbClr val="75321A"/>
                </a:solidFill>
                <a:cs typeface="+mn-ea"/>
                <a:sym typeface="+mn-lt"/>
              </a:rPr>
              <a:t>5. Презентация игры</a:t>
            </a:r>
            <a:endParaRPr lang="zh-CN" altLang="en-US" sz="2000" b="1" spc="300" dirty="0">
              <a:solidFill>
                <a:srgbClr val="75321A"/>
              </a:solidFill>
              <a:cs typeface="+mn-ea"/>
              <a:sym typeface="+mn-lt"/>
            </a:endParaRPr>
          </a:p>
        </p:txBody>
      </p:sp>
      <p:sp>
        <p:nvSpPr>
          <p:cNvPr id="32" name="文本框 45">
            <a:extLst>
              <a:ext uri="{FF2B5EF4-FFF2-40B4-BE49-F238E27FC236}">
                <a16:creationId xmlns:a16="http://schemas.microsoft.com/office/drawing/2014/main" id="{E98EEE7B-1CFC-C90C-888B-4FA684F68876}"/>
              </a:ext>
            </a:extLst>
          </p:cNvPr>
          <p:cNvSpPr txBox="1"/>
          <p:nvPr/>
        </p:nvSpPr>
        <p:spPr>
          <a:xfrm>
            <a:off x="8441332" y="2488776"/>
            <a:ext cx="3830312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5.1 Написать документацию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5.2 Сделать презентацию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5.3 Опубликовать игру</a:t>
            </a:r>
            <a:endParaRPr lang="zh-CN" altLang="en-US" sz="16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4974808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Идея, сюжет</a:t>
              </a:r>
              <a:r>
                <a:rPr lang="en-US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,</a:t>
              </a:r>
            </a:p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жанр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05986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610894" y="1584636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610894" y="1954721"/>
              <a:ext cx="8702572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Моя шаурма – захватывающий 2D-симулятор приготовления шаурмы. В игре вы становитесь начинающим шаурмистом, которому предстоит встретить покупателей с необычными заказами. Вы управляете процессом приготовления шаурмы: добавление ингредиентов, заворачивание шаурмы и жарка на гриле. Нужно ничего не забыть и приготовить шаурму за ограниченное время, ведь покупатели не будут долго ждать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5" y="495555"/>
              <a:ext cx="43335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3187113"/>
              <a:ext cx="8007451" cy="694996"/>
              <a:chOff x="9295655" y="2384574"/>
              <a:chExt cx="8445357" cy="733004"/>
            </a:xfrm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6561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7546093" y="2198486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8772717" y="3403860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929334" y="2106074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Сюжет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929334" y="2476159"/>
              <a:ext cx="4781187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Вы играете за начинающего шаурмиста, мечта которого – иметь популярный и уютный ларёк шаурмы. Вам предстоит встретить разных покупателей с интересными заказами и приготовить им вкуснейшую шаурму!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16125477" y="2508856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5978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co2uu4te">
      <a:majorFont>
        <a:latin typeface="印品黑体" panose="020F0302020204030204"/>
        <a:ea typeface="印品黑体"/>
        <a:cs typeface=""/>
      </a:majorFont>
      <a:minorFont>
        <a:latin typeface="印品黑体" panose="020F0502020204030204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318D8418C10A409D5830508C51DFD0" ma:contentTypeVersion="2" ma:contentTypeDescription="Create a new document." ma:contentTypeScope="" ma:versionID="8d632c9ca61e016ab15ee4b3ba48910d">
  <xsd:schema xmlns:xsd="http://www.w3.org/2001/XMLSchema" xmlns:xs="http://www.w3.org/2001/XMLSchema" xmlns:p="http://schemas.microsoft.com/office/2006/metadata/properties" xmlns:ns3="7447f776-9eb1-4c95-928c-1dae51d46b50" targetNamespace="http://schemas.microsoft.com/office/2006/metadata/properties" ma:root="true" ma:fieldsID="4aad7cc826370dea3916b34ffe31051c" ns3:_="">
    <xsd:import namespace="7447f776-9eb1-4c95-928c-1dae51d46b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f776-9eb1-4c95-928c-1dae51d46b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25ADADE-E24B-413B-968A-B35A82414E6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39339E-F7EB-4D0C-AFBD-715D7790CF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f776-9eb1-4c95-928c-1dae51d46b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8B058A8-F18B-4F3E-8033-5EA62F5D45B9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7447f776-9eb1-4c95-928c-1dae51d46b50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565</Words>
  <Application>Microsoft Office PowerPoint</Application>
  <PresentationFormat>Widescreen</PresentationFormat>
  <Paragraphs>140</Paragraphs>
  <Slides>24</Slides>
  <Notes>22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等线</vt:lpstr>
      <vt:lpstr>微软雅黑</vt:lpstr>
      <vt:lpstr>印品黑体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Сигова Ирина Валерьевна</cp:lastModifiedBy>
  <cp:revision>34</cp:revision>
  <dcterms:created xsi:type="dcterms:W3CDTF">2022-11-10T14:23:00Z</dcterms:created>
  <dcterms:modified xsi:type="dcterms:W3CDTF">2023-05-29T15:15:05Z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0x010100AB318D8418C10A409D5830508C51DFD0</vt:lpwstr>
  </property>
</Properties>
</file>

<file path=docProps/thumbnail.jpeg>
</file>